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charts/chart1.xml" ContentType="application/vnd.openxmlformats-officedocument.drawingml.chart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91" r:id="rId2"/>
    <p:sldId id="351" r:id="rId3"/>
    <p:sldId id="346" r:id="rId4"/>
    <p:sldId id="350" r:id="rId5"/>
    <p:sldId id="353" r:id="rId6"/>
    <p:sldId id="349" r:id="rId7"/>
    <p:sldId id="314" r:id="rId8"/>
    <p:sldId id="352" r:id="rId9"/>
    <p:sldId id="313" r:id="rId10"/>
    <p:sldId id="340" r:id="rId11"/>
    <p:sldId id="341" r:id="rId12"/>
    <p:sldId id="342" r:id="rId13"/>
    <p:sldId id="343" r:id="rId14"/>
    <p:sldId id="344" r:id="rId15"/>
    <p:sldId id="330" r:id="rId16"/>
    <p:sldId id="331" r:id="rId17"/>
    <p:sldId id="357" r:id="rId18"/>
    <p:sldId id="358" r:id="rId19"/>
    <p:sldId id="359" r:id="rId20"/>
    <p:sldId id="360" r:id="rId21"/>
    <p:sldId id="339" r:id="rId22"/>
    <p:sldId id="335" r:id="rId23"/>
    <p:sldId id="361" r:id="rId24"/>
  </p:sldIdLst>
  <p:sldSz cx="9144000" cy="5143500" type="screen16x9"/>
  <p:notesSz cx="6669088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246E"/>
    <a:srgbClr val="009900"/>
    <a:srgbClr val="006600"/>
    <a:srgbClr val="008000"/>
    <a:srgbClr val="5DFFA6"/>
    <a:srgbClr val="B2C7E0"/>
    <a:srgbClr val="DBE7C3"/>
    <a:srgbClr val="00B8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04" autoAdjust="0"/>
  </p:normalViewPr>
  <p:slideViewPr>
    <p:cSldViewPr>
      <p:cViewPr varScale="1">
        <p:scale>
          <a:sx n="112" d="100"/>
          <a:sy n="112" d="100"/>
        </p:scale>
        <p:origin x="259" y="77"/>
      </p:cViewPr>
      <p:guideLst>
        <p:guide orient="horz" pos="2160"/>
        <p:guide pos="2880"/>
        <p:guide orient="horz" pos="16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6;&#1077;&#1079;.%20&#1048;&#1057;%20&#1089;%20&#1076;&#1080;&#1072;&#1075;&#1088;&#1072;&#1084;&#1084;&#1086;&#1081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по критериям</a:t>
            </a:r>
            <a:endParaRPr lang="ru-RU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'[Рез. ИС с диаграммой.xls]Page 1'!$J$37488:$AB$37488</c:f>
              <c:strCache>
                <c:ptCount val="19"/>
                <c:pt idx="0">
                  <c:v>ИЧ</c:v>
                </c:pt>
                <c:pt idx="1">
                  <c:v>ТЧ</c:v>
                </c:pt>
                <c:pt idx="2">
                  <c:v>П1</c:v>
                </c:pt>
                <c:pt idx="3">
                  <c:v>П2</c:v>
                </c:pt>
                <c:pt idx="4">
                  <c:v>П3</c:v>
                </c:pt>
                <c:pt idx="5">
                  <c:v>П4</c:v>
                </c:pt>
                <c:pt idx="6">
                  <c:v>Г</c:v>
                </c:pt>
                <c:pt idx="7">
                  <c:v>О</c:v>
                </c:pt>
                <c:pt idx="8">
                  <c:v>Р</c:v>
                </c:pt>
                <c:pt idx="9">
                  <c:v>Иск</c:v>
                </c:pt>
                <c:pt idx="10">
                  <c:v>М1</c:v>
                </c:pt>
                <c:pt idx="11">
                  <c:v>М2</c:v>
                </c:pt>
                <c:pt idx="12">
                  <c:v>М3</c:v>
                </c:pt>
                <c:pt idx="13">
                  <c:v>Д1</c:v>
                </c:pt>
                <c:pt idx="14">
                  <c:v>Д2</c:v>
                </c:pt>
                <c:pt idx="15">
                  <c:v>Г</c:v>
                </c:pt>
                <c:pt idx="16">
                  <c:v>О</c:v>
                </c:pt>
                <c:pt idx="17">
                  <c:v>Р</c:v>
                </c:pt>
                <c:pt idx="18">
                  <c:v>РО</c:v>
                </c:pt>
              </c:strCache>
            </c:strRef>
          </c:cat>
          <c:val>
            <c:numRef>
              <c:f>'[Рез. ИС с диаграммой.xls]Page 1'!$J$37490:$AB$37490</c:f>
              <c:numCache>
                <c:formatCode>General</c:formatCode>
                <c:ptCount val="19"/>
                <c:pt idx="0">
                  <c:v>94.989461327072391</c:v>
                </c:pt>
                <c:pt idx="1">
                  <c:v>95.797870921266764</c:v>
                </c:pt>
                <c:pt idx="2">
                  <c:v>87.428297003815274</c:v>
                </c:pt>
                <c:pt idx="3">
                  <c:v>78.172940956751418</c:v>
                </c:pt>
                <c:pt idx="4">
                  <c:v>74.349670499719849</c:v>
                </c:pt>
                <c:pt idx="5">
                  <c:v>74.499079533630379</c:v>
                </c:pt>
                <c:pt idx="6">
                  <c:v>60.580027213788327</c:v>
                </c:pt>
                <c:pt idx="7">
                  <c:v>57.274352338518185</c:v>
                </c:pt>
                <c:pt idx="8">
                  <c:v>78.407726581467941</c:v>
                </c:pt>
                <c:pt idx="9">
                  <c:v>52.031696059336731</c:v>
                </c:pt>
                <c:pt idx="10">
                  <c:v>88.00725701021851</c:v>
                </c:pt>
                <c:pt idx="11">
                  <c:v>95.555081241162185</c:v>
                </c:pt>
                <c:pt idx="12">
                  <c:v>73.402523945465703</c:v>
                </c:pt>
                <c:pt idx="13">
                  <c:v>92.577572636802657</c:v>
                </c:pt>
                <c:pt idx="14">
                  <c:v>95.59243349963981</c:v>
                </c:pt>
                <c:pt idx="15">
                  <c:v>55.340038953069559</c:v>
                </c:pt>
                <c:pt idx="16">
                  <c:v>90.637923214428639</c:v>
                </c:pt>
                <c:pt idx="17">
                  <c:v>65.569221739014438</c:v>
                </c:pt>
                <c:pt idx="18">
                  <c:v>57.866652437234869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777-4543-95C4-B33107B4FA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51281856"/>
        <c:axId val="1"/>
      </c:barChart>
      <c:catAx>
        <c:axId val="1551281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5128185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21B19-1B40-4953-85E7-8D9DD03162C0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1258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6866" y="9431258"/>
            <a:ext cx="2890665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65139-3444-47E5-A735-A250A264BD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8481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12" y="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8046F2-944B-4F90-BD18-F60E57C1B3F9}" type="datetimeFigureOut">
              <a:rPr lang="ru-RU" smtClean="0"/>
              <a:t>31.10.2019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908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30094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12" y="9430094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CA857-7694-4636-8871-A9C2DD9E79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019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79353-59B3-41D4-A1A9-DC36E0CFDD13}" type="datetime1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458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92BE-808A-414F-AD5F-AEE5D3A9CEA8}" type="datetime1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99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358C6-E46C-428F-ABEE-3593A2D07975}" type="datetime1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420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2A0A5D-9805-43FA-9255-6400C57A3AC5}" type="datetime1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1648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774A-4755-4C13-96F3-4FC371D4284E}" type="datetime1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24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D3466-641E-44E7-9A05-B89B6B0207ED}" type="datetime1">
              <a:rPr lang="ru-RU" smtClean="0"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607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EFC2D-38A6-4D8B-8B37-4B7EC6CF721F}" type="datetime1">
              <a:rPr lang="ru-RU" smtClean="0"/>
              <a:t>31.10.2019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464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E3D3D-E080-4E59-8BE3-528D038019C5}" type="datetime1">
              <a:rPr lang="ru-RU" smtClean="0"/>
              <a:t>31.10.2019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065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0920C-B0CF-4CB3-A3D4-8DD2C3948F8A}" type="datetime1">
              <a:rPr lang="ru-RU" smtClean="0"/>
              <a:t>31.10.2019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04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7A621-1EA3-4D43-B93C-E3EAB5876F0E}" type="datetime1">
              <a:rPr lang="ru-RU" smtClean="0"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060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71C5-520E-4302-A0B1-440D127E6EE5}" type="datetime1">
              <a:rPr lang="ru-RU" smtClean="0"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140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5978"/>
            <a:ext cx="807524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200151"/>
            <a:ext cx="807524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156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67B1-6445-4213-9600-44A6D43D5580}" type="datetime1">
              <a:rPr lang="ru-RU" smtClean="0"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10400" y="105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146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1437624"/>
            <a:ext cx="8604448" cy="1200292"/>
          </a:xfrm>
          <a:prstGeom prst="rect">
            <a:avLst/>
          </a:prstGeom>
        </p:spPr>
        <p:txBody>
          <a:bodyPr wrap="square" lIns="91404" tIns="45702" rIns="91404" bIns="45702">
            <a:spAutoFit/>
          </a:bodyPr>
          <a:lstStyle/>
          <a:p>
            <a:pPr lvl="0" algn="ctr" defTabSz="685749">
              <a:defRPr/>
            </a:pPr>
            <a:r>
              <a:rPr lang="ru-RU" sz="2400" b="1" dirty="0">
                <a:solidFill>
                  <a:srgbClr val="FF0000"/>
                </a:solidFill>
                <a:cs typeface="Arial" panose="020B0604020202020204" pitchFamily="34" charset="0"/>
              </a:rPr>
              <a:t>Особенности проведения ГИА-9 в 2020 году. Рекомендации по подготовке к итоговому собеседованию по русскому языку в 9 классе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3021800"/>
            <a:ext cx="7056784" cy="17821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Салахова, М.Г., ведущий консультант отдела общего образования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и итоговой аттестации обучающихся МО и Н РТ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12184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1470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Изменения в КИМ </a:t>
            </a:r>
            <a:r>
              <a:rPr lang="ru-RU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ОГЭ 2020 </a:t>
            </a:r>
            <a:r>
              <a:rPr lang="ru-RU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года</a:t>
            </a:r>
          </a:p>
          <a:p>
            <a:pPr lvl="0" algn="ctr">
              <a:defRPr/>
            </a:pPr>
            <a:endParaRPr lang="ru-RU" sz="32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555182"/>
              </p:ext>
            </p:extLst>
          </p:nvPr>
        </p:nvGraphicFramePr>
        <p:xfrm>
          <a:off x="899592" y="699542"/>
          <a:ext cx="7704856" cy="381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6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1640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Русский язык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    В 2020 г. изменено количество заданий в экзаменационной работе с 15 до 9, изменён первичный балл за выполнение работы с 39 до 33. Сохранены задание 1 (изложение) и альтернативные задания (9.1; 9.2; 9.3), система оценивания ответов на них. При этом изменилась жанровая специфика текста для изложения (могут быть предложены тексты различных жанров (путевые заметки, записки, очерк, рецензия, дневник и т.д.)).</a:t>
                      </a:r>
                    </a:p>
                    <a:p>
                      <a:pPr algn="just"/>
                      <a:r>
                        <a:rPr lang="ru-RU" sz="1400" dirty="0" smtClean="0"/>
                        <a:t>    Экзаменационная работа предполагает выполнение экзаменуемым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различных видов анализа языкового материала. Для этого в части 2 работы дано 7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заданий: 4 задания (задания 2–5) проверяют умение выполнять орфографический,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пунктуационный, грамматический анализ; 3 задания (задания 6–8) нацелены на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анализ текста, а именно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проверяют глубину и точность понимания содержания текста; понимание отношений синонимии и антонимии, важных для содержательного анализа текста; опознавание изученных средств выразительности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речи. </a:t>
                      </a:r>
                      <a:endParaRPr lang="ru-RU" sz="1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58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Математика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     В КИМ включён новый блок практико-ориентированных заданий 1-5.</a:t>
                      </a:r>
                      <a:endParaRPr lang="ru-RU" sz="1400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algn="just"/>
                      <a:endParaRPr lang="ru-RU" sz="1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59139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1470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Изменения в КИМ </a:t>
            </a:r>
            <a:r>
              <a:rPr lang="ru-RU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ОГЭ 2020 </a:t>
            </a:r>
            <a:r>
              <a:rPr lang="ru-RU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года</a:t>
            </a:r>
          </a:p>
          <a:p>
            <a:pPr lvl="0" algn="ctr">
              <a:defRPr/>
            </a:pPr>
            <a:endParaRPr lang="ru-RU" sz="32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203421"/>
              </p:ext>
            </p:extLst>
          </p:nvPr>
        </p:nvGraphicFramePr>
        <p:xfrm>
          <a:off x="827584" y="771550"/>
          <a:ext cx="8208912" cy="3764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8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40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1640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Общество-знание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    </a:t>
                      </a:r>
                      <a:r>
                        <a:rPr lang="ru-RU" sz="1300" u="sng" dirty="0" smtClean="0"/>
                        <a:t>Изменена структура экзаменационной работы</a:t>
                      </a:r>
                      <a:r>
                        <a:rPr lang="ru-RU" sz="1300" dirty="0" smtClean="0"/>
                        <a:t>. Общее количество заданий КИМ сокращено с 31 до 24, максимальный первичный балл уменьшен с 39 до 35. </a:t>
                      </a:r>
                    </a:p>
                    <a:p>
                      <a:pPr algn="just"/>
                      <a:r>
                        <a:rPr lang="ru-RU" sz="1300" dirty="0" smtClean="0"/>
                        <a:t>     Добавлены задания с кратким ответом двух типов: задание на выбор и запись нескольких ответов и задание на выявление структурных элементов понятия с помощью таблицы. Задание на различение фактов и мнений в социальной информации исключено из работы.</a:t>
                      </a:r>
                    </a:p>
                    <a:p>
                      <a:pPr algn="just"/>
                      <a:r>
                        <a:rPr lang="ru-RU" sz="1300" dirty="0" smtClean="0"/>
                        <a:t>     Добавлены 3 задания с развёрнутым ответом. Сокращено с 6 до 4 задание мини-теста по тексту. В результате </a:t>
                      </a:r>
                      <a:r>
                        <a:rPr lang="ru-RU" sz="1300" u="sng" dirty="0" smtClean="0"/>
                        <a:t>усилена аналитическая составляющая КИМ</a:t>
                      </a:r>
                      <a:r>
                        <a:rPr lang="ru-RU" sz="1300" dirty="0" smtClean="0"/>
                        <a:t>: большинство заданий требует анализа практических ситуаций, умений рассуждать, объяснять, аргументировать, выражать своё мнение с опорой на факты социальной жизни, личный социальный опыт и обществоведческие знания.</a:t>
                      </a:r>
                      <a:endParaRPr lang="ru-RU" sz="13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40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История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u="sng" dirty="0" smtClean="0"/>
                        <a:t>Предлагается только одна модель КИМ, соответствующая линейной системе изучения истории на основе Историко-культурного стандарта и единого учебника</a:t>
                      </a:r>
                      <a:r>
                        <a:rPr lang="ru-RU" sz="1300" dirty="0" smtClean="0"/>
                        <a:t>. В новой модели КИМ сохранены некоторые задания, которые были представлены в прежней модели (нумерация по новой модели: 2–5, 7, 11, 12, 20, 21). </a:t>
                      </a:r>
                    </a:p>
                    <a:p>
                      <a:r>
                        <a:rPr lang="ru-RU" sz="1300" u="sng" dirty="0" smtClean="0"/>
                        <a:t>Введены новые задания</a:t>
                      </a:r>
                      <a:r>
                        <a:rPr lang="ru-RU" sz="1300" dirty="0" smtClean="0"/>
                        <a:t> на работу с исторической картой, увеличено число заданий на основе визуальных источников исторической информации, выделен блок заданий, проверяющих знание истории культуры, расширен спектр аналитических заданий.</a:t>
                      </a:r>
                      <a:endParaRPr lang="ru-RU" sz="13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00706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1470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Изменения в КИМ </a:t>
            </a:r>
            <a:r>
              <a:rPr lang="ru-RU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ОГЭ 2020 </a:t>
            </a:r>
            <a:r>
              <a:rPr lang="ru-RU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года</a:t>
            </a:r>
          </a:p>
          <a:p>
            <a:pPr lvl="0" algn="ctr">
              <a:defRPr/>
            </a:pPr>
            <a:endParaRPr lang="ru-RU" sz="32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359931"/>
              </p:ext>
            </p:extLst>
          </p:nvPr>
        </p:nvGraphicFramePr>
        <p:xfrm>
          <a:off x="755576" y="771550"/>
          <a:ext cx="7920880" cy="397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87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1640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География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В КИМ 2020 г. изменена последовательность заданий, изменена форма записи ответа в заданиях (2, 3, 14, 15, 21, 22, 24, 26). В КИМ 2020 г. включён </a:t>
                      </a:r>
                      <a:r>
                        <a:rPr lang="ru-RU" sz="1300" dirty="0" err="1" smtClean="0"/>
                        <a:t>минитест</a:t>
                      </a:r>
                      <a:r>
                        <a:rPr lang="ru-RU" sz="1300" dirty="0" smtClean="0"/>
                        <a:t> из трёх заданий (27–29), проверяющих </a:t>
                      </a:r>
                      <a:r>
                        <a:rPr lang="ru-RU" sz="1300" dirty="0" err="1" smtClean="0"/>
                        <a:t>сформированность</a:t>
                      </a:r>
                      <a:r>
                        <a:rPr lang="ru-RU" sz="1300" dirty="0" smtClean="0"/>
                        <a:t> умений работать с текстом географического содержания. Максимальный первичный балл уменьшен с 32 до 31.</a:t>
                      </a:r>
                      <a:endParaRPr lang="ru-RU" sz="13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4584"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Биология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dirty="0" smtClean="0"/>
                        <a:t>Сокращено количество заданий с 32 до 30 и максимальный первичный балл - с 46 до 45. В части 1 работы включены новые модели заданий в линиях 1 и 20, в части 2 добавлена новая линия заданий (27), линия 30 (задания 31 и 32 в модели 2019 г.) претерпела значительную переработку.</a:t>
                      </a:r>
                      <a:endParaRPr lang="ru-RU" sz="13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640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Химия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u="sng" dirty="0" smtClean="0"/>
                        <a:t>В 2020 г. предлагается только одна модель КИМ</a:t>
                      </a:r>
                      <a:r>
                        <a:rPr lang="ru-RU" sz="1300" dirty="0" smtClean="0"/>
                        <a:t>. Увеличена доля заданий с множественным выбором ответа (6, 7, 12, 14, 15) и заданий на установление соответствия между позициями двух множеств (10, 13, 16). Добавлены 2 новых задания.</a:t>
                      </a:r>
                    </a:p>
                    <a:p>
                      <a:pPr algn="just"/>
                      <a:r>
                        <a:rPr lang="ru-RU" sz="1300" dirty="0" smtClean="0"/>
                        <a:t>В экзаменационный вариант </a:t>
                      </a:r>
                      <a:r>
                        <a:rPr lang="ru-RU" sz="1300" u="sng" dirty="0" smtClean="0"/>
                        <a:t>добавлена обязательная для выполнения практическая часть</a:t>
                      </a:r>
                      <a:r>
                        <a:rPr lang="ru-RU" sz="1300" dirty="0" smtClean="0"/>
                        <a:t>, которая включает в себя два задания: 23 и 24. В задании 23 из предложенного перечня необходимо выбрать два вещества, взаимодействие с которыми отражает химические свойства указанного в условии задания вещества, и составить с ними два уравнения реакций. Задание 24 предполагает проведение двух реакций, соответствующих составленным уравнениям реакций.</a:t>
                      </a:r>
                      <a:endParaRPr lang="ru-RU" sz="13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68083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1470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Изменения в КИМ </a:t>
            </a:r>
            <a:r>
              <a:rPr lang="ru-RU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ОГЭ 2020 </a:t>
            </a:r>
            <a:r>
              <a:rPr lang="ru-RU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года</a:t>
            </a:r>
          </a:p>
          <a:p>
            <a:pPr lvl="0" algn="ctr">
              <a:defRPr/>
            </a:pPr>
            <a:endParaRPr lang="ru-RU" sz="32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13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653523"/>
              </p:ext>
            </p:extLst>
          </p:nvPr>
        </p:nvGraphicFramePr>
        <p:xfrm>
          <a:off x="971600" y="699542"/>
          <a:ext cx="7704856" cy="4251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1640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Информатика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dirty="0" smtClean="0"/>
                        <a:t>    В КИМ 2020 г. количество заданий сокращено до 15. </a:t>
                      </a:r>
                      <a:r>
                        <a:rPr lang="ru-RU" sz="1300" u="sng" dirty="0" smtClean="0"/>
                        <a:t>Расширен набор заданий, выполняемых на компьютере за счёт включения 3 новых заданий, проверяющих умения и навыки практической работы с компьютером.</a:t>
                      </a:r>
                      <a:r>
                        <a:rPr lang="ru-RU" sz="1300" dirty="0" smtClean="0"/>
                        <a:t> </a:t>
                      </a:r>
                    </a:p>
                    <a:p>
                      <a:pPr algn="just"/>
                      <a:r>
                        <a:rPr lang="ru-RU" sz="1300" dirty="0" smtClean="0"/>
                        <a:t>В отличие от КИМ 2019 г., в КИМ 2020 г. во всех заданиях предусмотрен либо краткий, либо развёрнутый ответ.</a:t>
                      </a:r>
                      <a:endParaRPr lang="ru-RU" sz="13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640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Физика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u="sng" dirty="0" smtClean="0"/>
                        <a:t>     В 2020 г. изменилась структура экзаменационной работы</a:t>
                      </a:r>
                      <a:r>
                        <a:rPr lang="ru-RU" sz="1300" dirty="0" smtClean="0"/>
                        <a:t>. Общее количество заданий в экзаменационной работе уменьшено с 26 до 25. Количество заданий с развёрнутым ответом увеличено с 5 до 6. Максимальный балл за выполнение всех заданий работы увеличился с 40 до 43 баллов. </a:t>
                      </a:r>
                    </a:p>
                    <a:p>
                      <a:pPr algn="just"/>
                      <a:r>
                        <a:rPr lang="ru-RU" sz="1300" u="sng" dirty="0" smtClean="0"/>
                        <a:t>     В КИМ 2020 г. используются новые модели заданий</a:t>
                      </a:r>
                      <a:r>
                        <a:rPr lang="ru-RU" sz="1300" u="sng" baseline="0" dirty="0" smtClean="0"/>
                        <a:t> </a:t>
                      </a:r>
                      <a:r>
                        <a:rPr lang="ru-RU" sz="1300" baseline="0" dirty="0" smtClean="0"/>
                        <a:t>(</a:t>
                      </a:r>
                      <a:r>
                        <a:rPr lang="ru-RU" sz="1300" dirty="0" smtClean="0"/>
                        <a:t>задания № 2, 4-10, 23.</a:t>
                      </a:r>
                      <a:r>
                        <a:rPr lang="ru-RU" sz="1300" baseline="0" dirty="0" smtClean="0"/>
                        <a:t> </a:t>
                      </a:r>
                      <a:r>
                        <a:rPr lang="ru-RU" sz="1300" dirty="0" smtClean="0"/>
                        <a:t>Расширилось содержание заданий 22. Изменились требования к выполнению экспериментальных заданий, введены новые критерии оценивания экспериментальных заданий.</a:t>
                      </a:r>
                      <a:endParaRPr lang="ru-RU" sz="13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640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Литература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     </a:t>
                      </a:r>
                      <a:r>
                        <a:rPr lang="ru-RU" sz="1300" u="sng" dirty="0" smtClean="0"/>
                        <a:t>Введена дополнительная тема сочинения </a:t>
                      </a:r>
                      <a:r>
                        <a:rPr lang="ru-RU" sz="1300" dirty="0" smtClean="0"/>
                        <a:t>в части 2. Все темы 2.1–2.5 формулируются по творчеству тех писателей, чьи произведения не были включены в часть 1, что обеспечивает более широкий охват элементов проверяемого содержания. Введены критерии оценки практической грамотности (максимально 6 баллов), что привело к увеличению максимального количества баллов за всю работу с 33 до 39 баллов.</a:t>
                      </a:r>
                      <a:endParaRPr lang="ru-RU" sz="13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72414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23478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Изменения в КИМ </a:t>
            </a:r>
            <a:r>
              <a:rPr lang="ru-RU" sz="32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ОГЭ 2020 </a:t>
            </a:r>
            <a:r>
              <a:rPr lang="ru-RU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года</a:t>
            </a:r>
          </a:p>
          <a:p>
            <a:pPr lvl="0" algn="ctr">
              <a:defRPr/>
            </a:pPr>
            <a:endParaRPr lang="ru-RU" sz="32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318770"/>
              </p:ext>
            </p:extLst>
          </p:nvPr>
        </p:nvGraphicFramePr>
        <p:xfrm>
          <a:off x="899592" y="987574"/>
          <a:ext cx="7704856" cy="307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646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164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Иностранный язык (английский, немецкий, французский, испанский языки)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u="sng" dirty="0" smtClean="0"/>
                        <a:t>     В экзаменационной работе 2020 г. внесены изменения в разделы 2 («Задания по чтению») и 5 («Задания по говорению»). </a:t>
                      </a:r>
                    </a:p>
                    <a:p>
                      <a:pPr algn="just"/>
                      <a:r>
                        <a:rPr lang="ru-RU" sz="1400" dirty="0" smtClean="0"/>
                        <a:t>     В разделе 2 («Задания по чтению»):</a:t>
                      </a:r>
                    </a:p>
                    <a:p>
                      <a:pPr marL="285750" indent="-285750" algn="just"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изменено задание 9,</a:t>
                      </a:r>
                      <a:r>
                        <a:rPr lang="ru-RU" sz="1400" baseline="0" dirty="0" smtClean="0"/>
                        <a:t> м</a:t>
                      </a:r>
                      <a:r>
                        <a:rPr lang="ru-RU" sz="1400" dirty="0" smtClean="0"/>
                        <a:t>аксимальное количество баллов за выполнение задания – 6;</a:t>
                      </a:r>
                    </a:p>
                    <a:p>
                      <a:pPr marL="285750" indent="-285750" algn="just"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уменьшен объём текста для чтения к заданиям на определение соответствия утверждений прочитанному тексту; </a:t>
                      </a:r>
                    </a:p>
                    <a:p>
                      <a:pPr marL="285750" indent="-285750" algn="just"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уменьшено до 7 количество заданий на определение соответствия утверждений прочитанному тексту (соответствует / не соответствует / в тексте не сказано). Максимальное количество баллов за выполнение заданий 10–16 – 7. </a:t>
                      </a:r>
                    </a:p>
                    <a:p>
                      <a:pPr algn="just"/>
                      <a:r>
                        <a:rPr lang="ru-RU" sz="1400" dirty="0" smtClean="0"/>
                        <a:t>     В разделе 5 («Задания по говорению»): </a:t>
                      </a:r>
                    </a:p>
                    <a:p>
                      <a:pPr marL="285750" indent="-285750" algn="just">
                        <a:buFont typeface="Arial" pitchFamily="34" charset="0"/>
                        <a:buChar char="•"/>
                      </a:pPr>
                      <a:r>
                        <a:rPr lang="ru-RU" sz="1400" dirty="0" smtClean="0"/>
                        <a:t>в задании 3 (создание связного монологического высказывания) добавлен один аспект. </a:t>
                      </a:r>
                      <a:endParaRPr lang="ru-RU" sz="13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23173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31640" y="9848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Итоговое собеседование </a:t>
            </a:r>
          </a:p>
          <a:p>
            <a:pPr lvl="0" algn="ctr"/>
            <a:r>
              <a:rPr lang="ru-RU" sz="2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по русскому языку в 9 классе</a:t>
            </a:r>
            <a:endParaRPr kumimoji="0" lang="ru-RU" sz="23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68545" y="840845"/>
            <a:ext cx="853995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 algn="just"/>
            <a:r>
              <a:rPr lang="ru-RU" sz="1600" b="1" dirty="0">
                <a:solidFill>
                  <a:srgbClr val="002060"/>
                </a:solidFill>
              </a:rPr>
              <a:t>Цель: </a:t>
            </a:r>
            <a:r>
              <a:rPr lang="ru-RU" sz="1600" b="1" dirty="0" smtClean="0"/>
              <a:t>оценка </a:t>
            </a:r>
            <a:r>
              <a:rPr lang="ru-RU" sz="1600" b="1" dirty="0"/>
              <a:t>уровня общеобразовательной подготовки по разделу «Говорение» у выпускников </a:t>
            </a:r>
            <a:r>
              <a:rPr lang="en-US" sz="1600" b="1" dirty="0"/>
              <a:t>IX </a:t>
            </a:r>
            <a:r>
              <a:rPr lang="ru-RU" sz="1600" b="1" dirty="0"/>
              <a:t>классов общеобразовательных организаций в целях допуска к ГИА</a:t>
            </a:r>
          </a:p>
          <a:p>
            <a:pPr indent="342900" algn="just">
              <a:spcAft>
                <a:spcPts val="0"/>
              </a:spcAft>
            </a:pPr>
            <a:endParaRPr lang="ru-RU" sz="1600" b="1" dirty="0" smtClean="0"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r>
              <a:rPr lang="ru-RU" sz="1600" b="1" dirty="0" smtClean="0">
                <a:ea typeface="Times New Roman" panose="02020603050405020304" pitchFamily="18" charset="0"/>
              </a:rPr>
              <a:t>Сроки</a:t>
            </a:r>
            <a:r>
              <a:rPr lang="ru-RU" sz="1600" b="1" dirty="0">
                <a:ea typeface="Times New Roman" panose="02020603050405020304" pitchFamily="18" charset="0"/>
              </a:rPr>
              <a:t>: </a:t>
            </a:r>
            <a:r>
              <a:rPr lang="ru-RU" sz="1600" dirty="0" smtClean="0">
                <a:ea typeface="Times New Roman" panose="02020603050405020304" pitchFamily="18" charset="0"/>
              </a:rPr>
              <a:t>февраль, март, май 2020 года</a:t>
            </a:r>
          </a:p>
          <a:p>
            <a:pPr indent="342900" algn="just">
              <a:spcAft>
                <a:spcPts val="0"/>
              </a:spcAft>
            </a:pPr>
            <a:endParaRPr lang="ru-RU" sz="800" dirty="0">
              <a:solidFill>
                <a:srgbClr val="A8246E"/>
              </a:solidFill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r>
              <a:rPr lang="ru-RU" sz="1600" b="1" dirty="0" smtClean="0">
                <a:ea typeface="Times New Roman" panose="02020603050405020304" pitchFamily="18" charset="0"/>
              </a:rPr>
              <a:t>Место </a:t>
            </a:r>
            <a:r>
              <a:rPr lang="ru-RU" sz="1600" b="1" dirty="0">
                <a:ea typeface="Times New Roman" panose="02020603050405020304" pitchFamily="18" charset="0"/>
              </a:rPr>
              <a:t>проведения: </a:t>
            </a:r>
            <a:r>
              <a:rPr lang="ru-RU" sz="1600" dirty="0" smtClean="0">
                <a:ea typeface="Times New Roman" panose="02020603050405020304" pitchFamily="18" charset="0"/>
              </a:rPr>
              <a:t>общеобразовательные организации (места проведения ИС)</a:t>
            </a:r>
            <a:endParaRPr lang="ru-RU" sz="1600" dirty="0"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endParaRPr lang="ru-RU" sz="1600" b="1" dirty="0" smtClean="0"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r>
              <a:rPr lang="ru-RU" sz="1600" b="1" dirty="0" smtClean="0">
                <a:ea typeface="Times New Roman" panose="02020603050405020304" pitchFamily="18" charset="0"/>
              </a:rPr>
              <a:t>Участники</a:t>
            </a:r>
            <a:r>
              <a:rPr lang="ru-RU" sz="1600" b="1" dirty="0">
                <a:ea typeface="Times New Roman" panose="02020603050405020304" pitchFamily="18" charset="0"/>
              </a:rPr>
              <a:t>:</a:t>
            </a:r>
            <a:r>
              <a:rPr lang="ru-RU" sz="1600" dirty="0">
                <a:ea typeface="Times New Roman" panose="02020603050405020304" pitchFamily="18" charset="0"/>
              </a:rPr>
              <a:t> все обучающиеся 9 классов, в том числе на семейном обучении (экстерны</a:t>
            </a:r>
            <a:r>
              <a:rPr lang="ru-RU" sz="1600" dirty="0" smtClean="0">
                <a:ea typeface="Times New Roman" panose="02020603050405020304" pitchFamily="18" charset="0"/>
              </a:rPr>
              <a:t>).</a:t>
            </a:r>
            <a:endParaRPr lang="ru-RU" sz="1600" dirty="0"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r>
              <a:rPr lang="ru-RU" sz="1600" b="1" dirty="0" smtClean="0">
                <a:ea typeface="Times New Roman" panose="02020603050405020304" pitchFamily="18" charset="0"/>
              </a:rPr>
              <a:t>Продолжительность </a:t>
            </a:r>
            <a:r>
              <a:rPr lang="ru-RU" sz="1600" b="1" dirty="0">
                <a:ea typeface="Times New Roman" panose="02020603050405020304" pitchFamily="18" charset="0"/>
              </a:rPr>
              <a:t>собеседования с одним обучающимся: </a:t>
            </a:r>
            <a:r>
              <a:rPr lang="ru-RU" sz="1600" dirty="0">
                <a:ea typeface="Times New Roman" panose="02020603050405020304" pitchFamily="18" charset="0"/>
              </a:rPr>
              <a:t>15 минут</a:t>
            </a:r>
          </a:p>
          <a:p>
            <a:pPr indent="342900" algn="just">
              <a:spcAft>
                <a:spcPts val="0"/>
              </a:spcAft>
            </a:pPr>
            <a:r>
              <a:rPr lang="ru-RU" sz="1600" b="1" dirty="0">
                <a:ea typeface="Times New Roman" panose="02020603050405020304" pitchFamily="18" charset="0"/>
              </a:rPr>
              <a:t>Продолжительность собеседования с одним обучающимся с ОВЗ: </a:t>
            </a:r>
            <a:r>
              <a:rPr lang="ru-RU" sz="1600" dirty="0">
                <a:ea typeface="Times New Roman" panose="02020603050405020304" pitchFamily="18" charset="0"/>
              </a:rPr>
              <a:t>15 + 30 </a:t>
            </a:r>
            <a:r>
              <a:rPr lang="ru-RU" sz="1600" dirty="0" smtClean="0">
                <a:ea typeface="Times New Roman" panose="02020603050405020304" pitchFamily="18" charset="0"/>
              </a:rPr>
              <a:t>мин.</a:t>
            </a:r>
            <a:endParaRPr lang="ru-RU" sz="800" dirty="0" smtClean="0"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r>
              <a:rPr lang="ru-RU" sz="1600" b="1" dirty="0" smtClean="0">
                <a:ea typeface="Times New Roman" panose="02020603050405020304" pitchFamily="18" charset="0"/>
              </a:rPr>
              <a:t>Виды </a:t>
            </a:r>
            <a:r>
              <a:rPr lang="ru-RU" sz="1600" b="1" dirty="0">
                <a:ea typeface="Times New Roman" panose="02020603050405020304" pitchFamily="18" charset="0"/>
              </a:rPr>
              <a:t>работы: </a:t>
            </a:r>
            <a:r>
              <a:rPr lang="ru-RU" sz="1600" dirty="0">
                <a:ea typeface="Times New Roman" panose="02020603050405020304" pitchFamily="18" charset="0"/>
              </a:rPr>
              <a:t>чтение вслух, пересказ с включением цитаты, монолог, диалог</a:t>
            </a:r>
          </a:p>
          <a:p>
            <a:pPr indent="342900" algn="ctr">
              <a:spcAft>
                <a:spcPts val="0"/>
              </a:spcAft>
            </a:pPr>
            <a:endParaRPr lang="ru-RU" sz="800" dirty="0">
              <a:ea typeface="Times New Roman" panose="02020603050405020304" pitchFamily="18" charset="0"/>
            </a:endParaRPr>
          </a:p>
          <a:p>
            <a:pPr indent="342900" algn="ctr">
              <a:spcAft>
                <a:spcPts val="0"/>
              </a:spcAft>
            </a:pPr>
            <a:r>
              <a:rPr lang="ru-RU" sz="16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Результат</a:t>
            </a:r>
            <a:r>
              <a:rPr lang="ru-RU" sz="1600" b="1" dirty="0">
                <a:solidFill>
                  <a:srgbClr val="FF0000"/>
                </a:solidFill>
                <a:ea typeface="Times New Roman" panose="02020603050405020304" pitchFamily="18" charset="0"/>
              </a:rPr>
              <a:t>:</a:t>
            </a:r>
            <a:r>
              <a:rPr lang="ru-RU" sz="1600" dirty="0">
                <a:solidFill>
                  <a:srgbClr val="FF0000"/>
                </a:solidFill>
                <a:ea typeface="Times New Roman" panose="02020603050405020304" pitchFamily="18" charset="0"/>
              </a:rPr>
              <a:t> допуск обучающихся и экстернов к </a:t>
            </a:r>
            <a:r>
              <a:rPr lang="ru-RU" sz="1600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ГИА-9</a:t>
            </a:r>
            <a:r>
              <a:rPr lang="ru-RU" sz="1600" dirty="0">
                <a:solidFill>
                  <a:srgbClr val="FF0000"/>
                </a:solidFill>
                <a:ea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 в 2019/2020 </a:t>
            </a:r>
            <a:r>
              <a:rPr lang="ru-RU" sz="1600" dirty="0">
                <a:solidFill>
                  <a:srgbClr val="FF0000"/>
                </a:solidFill>
                <a:ea typeface="Times New Roman" panose="02020603050405020304" pitchFamily="18" charset="0"/>
              </a:rPr>
              <a:t>учебном году </a:t>
            </a:r>
          </a:p>
          <a:p>
            <a:pPr indent="342900" algn="ctr">
              <a:spcAft>
                <a:spcPts val="0"/>
              </a:spcAft>
            </a:pPr>
            <a:r>
              <a:rPr lang="ru-RU" sz="1600" dirty="0">
                <a:solidFill>
                  <a:srgbClr val="FF0000"/>
                </a:solidFill>
                <a:ea typeface="Times New Roman" panose="02020603050405020304" pitchFamily="18" charset="0"/>
              </a:rPr>
              <a:t>(необходимый минимум 10 баллов из 19</a:t>
            </a:r>
            <a:r>
              <a:rPr lang="ru-RU" sz="1600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)</a:t>
            </a:r>
            <a:endParaRPr lang="ru-RU" sz="1600" dirty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409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40943"/>
            <a:ext cx="8460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</a:p>
          <a:p>
            <a:pPr lvl="0"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итогового собеседования по русскому языку 2019 г.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480418"/>
              </p:ext>
            </p:extLst>
          </p:nvPr>
        </p:nvGraphicFramePr>
        <p:xfrm>
          <a:off x="2411760" y="970865"/>
          <a:ext cx="4392488" cy="914400"/>
        </p:xfrm>
        <a:graphic>
          <a:graphicData uri="http://schemas.openxmlformats.org/drawingml/2006/table">
            <a:tbl>
              <a:tblPr firstRow="1" firstCol="1" bandRow="1"/>
              <a:tblGrid>
                <a:gridCol w="2880320">
                  <a:extLst>
                    <a:ext uri="{9D8B030D-6E8A-4147-A177-3AD203B41FA5}">
                      <a16:colId xmlns:a16="http://schemas.microsoft.com/office/drawing/2014/main" val="152306673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3115949100"/>
                    </a:ext>
                  </a:extLst>
                </a:gridCol>
              </a:tblGrid>
              <a:tr h="2520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Назначено на итоговое собеседование</a:t>
                      </a:r>
                      <a:endParaRPr lang="ru-RU" sz="15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37692  чел.</a:t>
                      </a:r>
                      <a:endParaRPr lang="ru-RU" sz="15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3684918"/>
                  </a:ext>
                </a:extLst>
              </a:tr>
              <a:tr h="2520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Получили</a:t>
                      </a:r>
                      <a:r>
                        <a:rPr lang="ru-RU" sz="1500" b="1" baseline="0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500" b="1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Незачет»                                     </a:t>
                      </a:r>
                      <a:r>
                        <a:rPr lang="ru-RU" sz="15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(по</a:t>
                      </a:r>
                      <a:r>
                        <a:rPr lang="ru-RU" sz="15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состоянию на 25.05.2019)</a:t>
                      </a:r>
                      <a:endParaRPr lang="ru-RU" sz="15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solidFill>
                            <a:srgbClr val="A8246E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 чел.  </a:t>
                      </a:r>
                      <a:endParaRPr lang="ru-RU" sz="1500" dirty="0">
                        <a:solidFill>
                          <a:srgbClr val="A8246E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54665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50352" y="1995686"/>
            <a:ext cx="3657652" cy="266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u="sng" dirty="0" smtClean="0">
                <a:solidFill>
                  <a:srgbClr val="A8246E"/>
                </a:solidFill>
              </a:rPr>
              <a:t>Типичные ошибки: </a:t>
            </a:r>
          </a:p>
          <a:p>
            <a:pPr algn="ctr"/>
            <a:endParaRPr lang="ru-RU" sz="1600" b="1" i="1" dirty="0" smtClean="0">
              <a:solidFill>
                <a:srgbClr val="A8246E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500" i="1" dirty="0" smtClean="0"/>
              <a:t>орфоэпические ошибки,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500" i="1" dirty="0" smtClean="0"/>
              <a:t> искажения слов при чтении и пересказе,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500" i="1" dirty="0" smtClean="0"/>
              <a:t>грамматические ошибки в монологе и диалоге</a:t>
            </a:r>
            <a:r>
              <a:rPr lang="ru-RU" sz="1500" i="1" dirty="0"/>
              <a:t>, </a:t>
            </a:r>
            <a:endParaRPr lang="ru-RU" sz="1500" i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500" i="1" dirty="0" smtClean="0"/>
              <a:t>бедность </a:t>
            </a:r>
            <a:r>
              <a:rPr lang="ru-RU" sz="1500" i="1" dirty="0"/>
              <a:t>и/ </a:t>
            </a:r>
            <a:r>
              <a:rPr lang="ru-RU" sz="1500" i="1" dirty="0" smtClean="0"/>
              <a:t>или неточность </a:t>
            </a:r>
            <a:r>
              <a:rPr lang="ru-RU" sz="1500" i="1" dirty="0"/>
              <a:t>словаря, </a:t>
            </a:r>
            <a:endParaRPr lang="ru-RU" sz="1500" i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500" i="1" dirty="0" smtClean="0"/>
              <a:t>однотипные </a:t>
            </a:r>
            <a:r>
              <a:rPr lang="ru-RU" sz="1500" i="1" dirty="0"/>
              <a:t>синтаксические </a:t>
            </a:r>
            <a:r>
              <a:rPr lang="ru-RU" sz="1500" i="1" dirty="0" smtClean="0"/>
              <a:t>конструкции</a:t>
            </a:r>
            <a:endParaRPr lang="ru-RU" sz="1500" i="1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16</a:t>
            </a:fld>
            <a:endParaRPr lang="ru-RU" dirty="0"/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9343749"/>
              </p:ext>
            </p:extLst>
          </p:nvPr>
        </p:nvGraphicFramePr>
        <p:xfrm>
          <a:off x="4355976" y="2045671"/>
          <a:ext cx="4558213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340082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17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555526"/>
            <a:ext cx="691276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Заявление об участии в итоговом собеседовании</a:t>
            </a: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1600" b="1" dirty="0" smtClean="0">
                <a:solidFill>
                  <a:srgbClr val="FF0000"/>
                </a:solidFill>
              </a:rPr>
              <a:t>Обучающиеся</a:t>
            </a:r>
            <a:r>
              <a:rPr lang="ru-RU" sz="1600" dirty="0" smtClean="0"/>
              <a:t> подают </a:t>
            </a:r>
            <a:r>
              <a:rPr lang="ru-RU" sz="1600" dirty="0"/>
              <a:t>заявление и согласие на обработку персональных данных </a:t>
            </a:r>
            <a:r>
              <a:rPr lang="ru-RU" sz="1600" dirty="0" smtClean="0"/>
              <a:t>в </a:t>
            </a:r>
            <a:r>
              <a:rPr lang="ru-RU" sz="1600" dirty="0"/>
              <a:t>образовательные организации, в которых обучающиеся осваивают образовательные программы основного общего образования</a:t>
            </a:r>
            <a:r>
              <a:rPr lang="ru-RU" sz="1600" dirty="0" smtClean="0"/>
              <a:t>,</a:t>
            </a:r>
          </a:p>
          <a:p>
            <a:pPr algn="just"/>
            <a:r>
              <a:rPr lang="ru-RU" sz="1600" b="1" dirty="0" smtClean="0">
                <a:solidFill>
                  <a:srgbClr val="FF0000"/>
                </a:solidFill>
              </a:rPr>
              <a:t>а экстерны </a:t>
            </a:r>
            <a:r>
              <a:rPr lang="ru-RU" sz="1600" dirty="0" smtClean="0"/>
              <a:t>– в организации, осуществляющие образовательную деятельность по имеющим государственную аккредитацию образовательным программам основного общего образования, по выбору экстернов </a:t>
            </a:r>
            <a:r>
              <a:rPr lang="ru-RU" sz="1600" b="1" dirty="0" smtClean="0">
                <a:solidFill>
                  <a:srgbClr val="FF0000"/>
                </a:solidFill>
              </a:rPr>
              <a:t>не позднее чем за две недели до начала проведения итогового собеседования.</a:t>
            </a:r>
          </a:p>
          <a:p>
            <a:pPr indent="-5715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ru-RU" sz="1600" dirty="0">
              <a:solidFill>
                <a:srgbClr val="002060"/>
              </a:solidFill>
            </a:endParaRPr>
          </a:p>
          <a:p>
            <a:pPr indent="-5715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ru-RU" sz="16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0014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18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555526"/>
            <a:ext cx="763284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итоговом собеседовании обучающихся и экстернов с ОВЗ</a:t>
            </a: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r>
              <a:rPr lang="ru-RU" b="1" dirty="0" smtClean="0"/>
              <a:t>Обучающиеся</a:t>
            </a:r>
            <a:r>
              <a:rPr lang="ru-RU" b="1" dirty="0"/>
              <a:t>, экстерны с ОВЗ </a:t>
            </a:r>
            <a:r>
              <a:rPr lang="ru-RU" dirty="0"/>
              <a:t>при подаче заявления на прохождение итогового собеседования предъявляют </a:t>
            </a:r>
            <a:r>
              <a:rPr lang="ru-RU" dirty="0">
                <a:solidFill>
                  <a:srgbClr val="FF0000"/>
                </a:solidFill>
              </a:rPr>
              <a:t>копию рекомендаций </a:t>
            </a:r>
            <a:r>
              <a:rPr lang="ru-RU" dirty="0" smtClean="0">
                <a:solidFill>
                  <a:srgbClr val="FF0000"/>
                </a:solidFill>
              </a:rPr>
              <a:t>ПМПК</a:t>
            </a:r>
            <a:r>
              <a:rPr lang="ru-RU" dirty="0" smtClean="0"/>
              <a:t>,                                                                                  а </a:t>
            </a:r>
            <a:r>
              <a:rPr lang="ru-RU" b="1" dirty="0"/>
              <a:t>обучающиеся, экстерны – дети-инвалиды и инвалиды</a:t>
            </a:r>
            <a:r>
              <a:rPr lang="ru-RU" dirty="0"/>
              <a:t> – оригинал или заверенную в установленном порядке </a:t>
            </a:r>
            <a:r>
              <a:rPr lang="ru-RU" dirty="0">
                <a:solidFill>
                  <a:srgbClr val="FF0000"/>
                </a:solidFill>
              </a:rPr>
              <a:t>копию справки, подтверждающей факт установления инвалидности, </a:t>
            </a:r>
            <a:r>
              <a:rPr lang="ru-RU" dirty="0"/>
              <a:t>выданной федеральным государственным учреждением медико-социальной </a:t>
            </a:r>
            <a:r>
              <a:rPr lang="ru-RU" dirty="0" smtClean="0"/>
              <a:t>экспертизы, </a:t>
            </a:r>
            <a:r>
              <a:rPr lang="ru-RU" dirty="0">
                <a:solidFill>
                  <a:srgbClr val="FF0000"/>
                </a:solidFill>
              </a:rPr>
              <a:t>а также копию рекомендаций ПМПК </a:t>
            </a:r>
            <a:r>
              <a:rPr lang="ru-RU" dirty="0" smtClean="0"/>
              <a:t>при </a:t>
            </a:r>
            <a:r>
              <a:rPr lang="ru-RU" dirty="0"/>
              <a:t>создании специальных условий, учитывающих состояние здоровья, особенности психофизического </a:t>
            </a:r>
            <a:r>
              <a:rPr lang="ru-RU" dirty="0" smtClean="0"/>
              <a:t>развития.</a:t>
            </a:r>
            <a:endParaRPr lang="ru-RU" sz="1600" dirty="0">
              <a:solidFill>
                <a:srgbClr val="002060"/>
              </a:solidFill>
            </a:endParaRPr>
          </a:p>
          <a:p>
            <a:pPr indent="-5715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ru-RU" sz="16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222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19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23478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итоговом собеседовании обучающихся и экстернов с ОВЗ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987574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b="1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При предъявлении справки, подтверждающей инвалидность, и копии рекомендаций ПМПК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для обучающихся и экстернов с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ОВЗ, детей-инвалидов создаются следующие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специальные условия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:</a:t>
            </a:r>
            <a:endParaRPr lang="ru-RU" sz="1600" dirty="0" smtClean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Microsoft Himalaya" panose="01010100010101010101" pitchFamily="2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увеличение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времени итогового собеседования на 30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минут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;</a:t>
            </a:r>
            <a:endParaRPr lang="ru-RU" sz="1600" dirty="0" smtClean="0">
              <a:latin typeface="Times New Roman" panose="02020603050405020304" pitchFamily="18" charset="0"/>
              <a:ea typeface="Calibri" panose="020F0502020204030204" pitchFamily="34" charset="0"/>
              <a:cs typeface="Microsoft Himalaya" panose="01010100010101010101" pitchFamily="2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прохождение итогового собеседования на дому/ </a:t>
            </a:r>
            <a:r>
              <a:rPr lang="ru-RU" sz="16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мед.учреждении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Microsoft Himalaya" panose="01010100010101010101" pitchFamily="2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присутствие ассистента,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сурдопереводчика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тифлопереводчика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, </a:t>
            </a:r>
            <a:r>
              <a:rPr lang="ru-RU" sz="1600" dirty="0" err="1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тьютора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, логопеда в итоговом собеседовании;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Microsoft Himalaya" panose="01010100010101010101" pitchFamily="2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использование на итоговом собеседовании необходимых для выполнения заданий технических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средств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(увеличительных,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звукоусиливающих; компьютера);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увеличение формата заданий, обеспечение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аудитории проведения итогового собеседования увеличительными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устройствами, индивидуальное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равномерное освещение не менее 300 люкс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(для слабовидящих);</a:t>
            </a: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использование КИМ со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шрифтом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Брайля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(для слепых участников);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Microsoft Himalaya" panose="01010100010101010101" pitchFamily="2" charset="0"/>
              </a:rPr>
              <a:t>уменьшение количества баллов, на основании которых выставляется «зачет».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Microsoft Himalaya" panose="01010100010101010101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370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юбовь\Desktop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15818"/>
            <a:ext cx="3287268" cy="61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043608" y="287819"/>
            <a:ext cx="6984775" cy="6119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ГИА-9 2019 года</a:t>
            </a:r>
            <a:b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 учетом дополнительного периода)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66640" y="105079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В ГИА-9 приняли участие </a:t>
            </a: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37696</a:t>
            </a:r>
            <a:r>
              <a:rPr lang="ru-RU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 девятиклассников</a:t>
            </a:r>
            <a:endParaRPr lang="ru-RU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34316" y="1676056"/>
            <a:ext cx="5052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Основной период: не получили аттестат об основном общем образовании – </a:t>
            </a: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256</a:t>
            </a:r>
            <a:r>
              <a:rPr lang="ru-RU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 чел.</a:t>
            </a:r>
            <a:endParaRPr lang="ru-RU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37180" y="3613561"/>
            <a:ext cx="72466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Письмо </a:t>
            </a:r>
            <a:r>
              <a:rPr lang="ru-RU" sz="1400" b="1" dirty="0" err="1" smtClean="0">
                <a:solidFill>
                  <a:srgbClr val="0070C0"/>
                </a:solidFill>
                <a:latin typeface="Cambria" panose="02040503050406030204" pitchFamily="18" charset="0"/>
              </a:rPr>
              <a:t>Минобрнауки</a:t>
            </a:r>
            <a:r>
              <a:rPr lang="ru-RU" sz="1400" b="1" dirty="0" smtClean="0">
                <a:solidFill>
                  <a:srgbClr val="0070C0"/>
                </a:solidFill>
                <a:latin typeface="Cambria" panose="02040503050406030204" pitchFamily="18" charset="0"/>
              </a:rPr>
              <a:t> России от 25.10.2017г. № 08-2181 «О прохождении государственной итоговой аттестации по образовательным программам основного общего образования»  </a:t>
            </a:r>
            <a:endParaRPr lang="ru-RU" sz="1400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43808" y="2560743"/>
            <a:ext cx="3682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Дополнительный период:                                         не получили аттестат – </a:t>
            </a: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61</a:t>
            </a:r>
            <a:r>
              <a:rPr lang="ru-RU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 чел.</a:t>
            </a:r>
            <a:endParaRPr lang="ru-RU" dirty="0">
              <a:solidFill>
                <a:srgbClr val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57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20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5266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итоговом собеседовании обучающихся и экстернов с ОВЗ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59122" y="843558"/>
            <a:ext cx="805780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В случае если особенности психофизического развития (например, участники с тяжелыми нарушениями речи, задержка психического развития и иные (сахарный диабет и т.д.) и др.) не позволяют участникам итогового собеседования с ОВЗ, участникам итогового собеседования - детям-инвалидам и инвалидам выполнить все задания итогового собеседования, а экспертам по проверке итогового собеседования провести оценивание итогового собеседования в соответствии с критериями оценивания итогового собеседования, </a:t>
            </a:r>
            <a:r>
              <a:rPr lang="ru-RU" sz="1600" b="1" dirty="0"/>
              <a:t>ОИВ определяет </a:t>
            </a:r>
            <a:r>
              <a:rPr lang="ru-RU" sz="1600" b="1" dirty="0">
                <a:solidFill>
                  <a:srgbClr val="FF0000"/>
                </a:solidFill>
              </a:rPr>
              <a:t>минимальное количество баллов </a:t>
            </a:r>
            <a:r>
              <a:rPr lang="ru-RU" sz="1600" b="1" dirty="0"/>
              <a:t>за выполнение всей работы, необходимое для получения «зачета» для данной категории участников итогового собеседования</a:t>
            </a:r>
            <a:r>
              <a:rPr lang="ru-RU" sz="1600" dirty="0"/>
              <a:t>, отличное от минимального количества баллов за выполнение заданий итогового собеседования для остальных категорий участников итогового собеседования.</a:t>
            </a:r>
          </a:p>
          <a:p>
            <a:pPr algn="just"/>
            <a:r>
              <a:rPr lang="ru-RU" sz="1600" b="1" dirty="0"/>
              <a:t>Основанием для изменения минимального количества баллов за выполнение всей работы для данной категории участников итогового собеседования являются соответствующие </a:t>
            </a:r>
            <a:r>
              <a:rPr lang="ru-RU" sz="1600" b="1" dirty="0">
                <a:solidFill>
                  <a:srgbClr val="FF0000"/>
                </a:solidFill>
              </a:rPr>
              <a:t>рекомендации ПМПК</a:t>
            </a:r>
            <a:r>
              <a:rPr lang="ru-RU" sz="16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721273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55576" y="267494"/>
            <a:ext cx="8301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Рекомендации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1203598"/>
            <a:ext cx="748883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AutoNum type="arabicPeriod"/>
            </a:pP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Организовать работу по направлению обучающихся  9 классов                   с ОВЗ, детей-инвалидов в территориальные ПМПК до </a:t>
            </a:r>
            <a:r>
              <a:rPr lang="ru-RU" sz="16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30 января 2020 года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. </a:t>
            </a:r>
          </a:p>
          <a:p>
            <a:pPr marL="342900" lvl="0" indent="-342900" algn="just">
              <a:buAutoNum type="arabicPeriod"/>
            </a:pP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В рекомендациях ПМПК должна быть следующая информация:                   о форме прохождения и условиях прохождения ГИА-9                                           и специальные условия при прохождении 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</a:rPr>
              <a:t>итогового 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собеседования (</a:t>
            </a:r>
            <a:r>
              <a:rPr lang="ru-RU" sz="1600" b="1" dirty="0">
                <a:solidFill>
                  <a:prstClr val="black"/>
                </a:solidFill>
                <a:ea typeface="Times New Roman" panose="02020603050405020304" pitchFamily="18" charset="0"/>
              </a:rPr>
              <a:t>е</a:t>
            </a: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сли необходимо).</a:t>
            </a:r>
          </a:p>
          <a:p>
            <a:pPr marL="342900" lvl="0" indent="-342900" algn="just">
              <a:buAutoNum type="arabicPeriod"/>
            </a:pPr>
            <a:r>
              <a:rPr lang="ru-RU" sz="1600" b="1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 Собрать пакет документов по участникам ИС, ГИА-9 с ОВЗ, детям-инвалидам и направить в МОиН РТ </a:t>
            </a:r>
            <a:r>
              <a:rPr lang="ru-RU" sz="1600" b="1" dirty="0" smtClean="0">
                <a:solidFill>
                  <a:srgbClr val="FF0000"/>
                </a:solidFill>
                <a:ea typeface="Times New Roman" panose="02020603050405020304" pitchFamily="18" charset="0"/>
              </a:rPr>
              <a:t>по защищенному каналу связи.</a:t>
            </a:r>
          </a:p>
          <a:p>
            <a:pPr marL="342900" lvl="0" indent="-342900" algn="just">
              <a:buAutoNum type="arabicPeriod"/>
            </a:pPr>
            <a:r>
              <a:rPr lang="ru-RU" sz="1600" b="1" dirty="0" smtClean="0">
                <a:ea typeface="Times New Roman" panose="02020603050405020304" pitchFamily="18" charset="0"/>
              </a:rPr>
              <a:t> Использовать разнообразные формы проведения информационно-разъяснительной работы с образовательными организациями, обучающимися 9 классов и их родителями</a:t>
            </a:r>
          </a:p>
          <a:p>
            <a:pPr marL="342900" lvl="0" indent="-342900" algn="just">
              <a:buAutoNum type="arabicPeriod"/>
            </a:pPr>
            <a:endParaRPr lang="ru-RU" sz="1600" b="1" dirty="0" smtClean="0">
              <a:solidFill>
                <a:srgbClr val="FF0000"/>
              </a:solidFill>
              <a:ea typeface="Times New Roman" panose="02020603050405020304" pitchFamily="18" charset="0"/>
            </a:endParaRP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9B0651-EE4F-4900-A07F-96A6BFA9D0F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4401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2475" y="267494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Апробация проведения ОГЭ по иностранным языкам (английский язык, раздел «Говорение) с участием обучающихся 9 классов с применением технологии ФЦТ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79712" y="1707654"/>
            <a:ext cx="6624736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17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ППЭ 2502, МБОУ </a:t>
            </a:r>
            <a:r>
              <a:rPr lang="ru-RU" sz="1700" dirty="0">
                <a:solidFill>
                  <a:srgbClr val="000000"/>
                </a:solidFill>
                <a:latin typeface="Calibri" panose="020F0502020204030204" pitchFamily="34" charset="0"/>
              </a:rPr>
              <a:t>"Высокогорская СОШ №3"	</a:t>
            </a:r>
            <a:endParaRPr lang="ru-RU" sz="17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42900" indent="-342900">
              <a:buAutoNum type="arabicPeriod"/>
            </a:pPr>
            <a:endParaRPr lang="ru-RU" sz="17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sz="17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2. ППЭ 3002, МБОУ "Средняя </a:t>
            </a:r>
            <a:r>
              <a:rPr lang="ru-RU" sz="1700" dirty="0">
                <a:solidFill>
                  <a:srgbClr val="000000"/>
                </a:solidFill>
                <a:latin typeface="Calibri" panose="020F0502020204030204" pitchFamily="34" charset="0"/>
              </a:rPr>
              <a:t>общеобразовательная школа №11 с углублённым изучением отдельных предметов </a:t>
            </a:r>
            <a:r>
              <a:rPr lang="ru-RU" sz="1700" dirty="0" err="1">
                <a:solidFill>
                  <a:srgbClr val="000000"/>
                </a:solidFill>
                <a:latin typeface="Calibri" panose="020F0502020204030204" pitchFamily="34" charset="0"/>
              </a:rPr>
              <a:t>Зеленодольского</a:t>
            </a:r>
            <a:r>
              <a:rPr lang="ru-RU" sz="1700" dirty="0">
                <a:solidFill>
                  <a:srgbClr val="000000"/>
                </a:solidFill>
                <a:latin typeface="Calibri" panose="020F0502020204030204" pitchFamily="34" charset="0"/>
              </a:rPr>
              <a:t> муниципального района Республики </a:t>
            </a:r>
            <a:r>
              <a:rPr lang="ru-RU" sz="17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Татарстан»</a:t>
            </a:r>
          </a:p>
          <a:p>
            <a:r>
              <a:rPr lang="ru-RU" sz="17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</a:p>
          <a:p>
            <a:r>
              <a:rPr lang="ru-RU" sz="17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3. ППЭ 5539, МАОУ "Средняя </a:t>
            </a:r>
            <a:r>
              <a:rPr lang="ru-RU" sz="1700" dirty="0">
                <a:solidFill>
                  <a:srgbClr val="000000"/>
                </a:solidFill>
                <a:latin typeface="Calibri" panose="020F0502020204030204" pitchFamily="34" charset="0"/>
              </a:rPr>
              <a:t>общеобразовательная школа №39 с углубленным изучением английского </a:t>
            </a:r>
            <a:r>
              <a:rPr lang="ru-RU" sz="17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языка» Вахитовского района г.Казани</a:t>
            </a:r>
            <a:r>
              <a:rPr lang="ru-RU" sz="1700" dirty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endParaRPr lang="ru-RU" sz="17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</a:rPr>
              <a:t>Не менее 2 аудиторий в ППЭ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5331" y="1203598"/>
            <a:ext cx="64087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ноября 2019 года</a:t>
            </a:r>
            <a:endParaRPr lang="ru-RU" sz="1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88164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2031690"/>
            <a:ext cx="64087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69212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331640" y="856332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</a:rPr>
              <a:t>Критерии эффективности организационно-технологического обеспечения проведения ГИА-9 </a:t>
            </a: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                                    в </a:t>
            </a:r>
            <a:r>
              <a:rPr lang="ru-RU" b="1" dirty="0">
                <a:solidFill>
                  <a:srgbClr val="FF0000"/>
                </a:solidFill>
                <a:latin typeface="Cambria" panose="02040503050406030204" pitchFamily="18" charset="0"/>
              </a:rPr>
              <a:t>2019 году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04248" y="1925891"/>
            <a:ext cx="1944216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latin typeface="Cambria" panose="02040503050406030204" pitchFamily="18" charset="0"/>
              </a:rPr>
              <a:t>Максимальное количество</a:t>
            </a:r>
          </a:p>
          <a:p>
            <a:pPr algn="ctr"/>
            <a:r>
              <a:rPr lang="ru-RU" sz="2500" b="1" dirty="0">
                <a:solidFill>
                  <a:srgbClr val="0070C0"/>
                </a:solidFill>
                <a:latin typeface="Cambria" panose="02040503050406030204" pitchFamily="18" charset="0"/>
              </a:rPr>
              <a:t>680 баллов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927596"/>
            <a:ext cx="57606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1. Технологичность  проведения экзаменов</a:t>
            </a:r>
            <a:endParaRPr lang="ru-RU" dirty="0" smtClean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2. Профилактика нарушения Порядка ГИА-9</a:t>
            </a:r>
            <a:endParaRPr lang="ru-RU" dirty="0" smtClean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3. Организационно-технологическая готовность</a:t>
            </a:r>
            <a:endParaRPr lang="ru-RU" dirty="0" smtClean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4. Открытость ГИА-9</a:t>
            </a:r>
            <a:endParaRPr lang="ru-RU" dirty="0" smtClean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5. Содержательный анализ результатов ОГЭ</a:t>
            </a:r>
          </a:p>
          <a:p>
            <a:r>
              <a:rPr lang="ru-RU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6. Несоблюдение рекомендаций </a:t>
            </a:r>
            <a:r>
              <a:rPr lang="ru-RU" b="1" dirty="0" err="1" smtClean="0">
                <a:solidFill>
                  <a:srgbClr val="000000"/>
                </a:solidFill>
                <a:latin typeface="Cambria" panose="02040503050406030204" pitchFamily="18" charset="0"/>
              </a:rPr>
              <a:t>Рособрнадзора</a:t>
            </a:r>
            <a:r>
              <a:rPr lang="ru-RU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 по оцениванию ЭР </a:t>
            </a:r>
            <a:endParaRPr lang="ru-RU" dirty="0" smtClean="0">
              <a:solidFill>
                <a:srgbClr val="000000"/>
              </a:solidFill>
              <a:latin typeface="Cambria" panose="02040503050406030204" pitchFamily="18" charset="0"/>
            </a:endParaRPr>
          </a:p>
          <a:p>
            <a:r>
              <a:rPr lang="ru-RU" b="1" dirty="0" smtClean="0">
                <a:solidFill>
                  <a:srgbClr val="000000"/>
                </a:solidFill>
                <a:latin typeface="Cambria" panose="02040503050406030204" pitchFamily="18" charset="0"/>
              </a:rPr>
              <a:t>7. Выявление нарушений Порядка ГИА-9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99467" y="248438"/>
            <a:ext cx="69847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Итоги ГИА-9 2019 года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76256" y="3204869"/>
            <a:ext cx="1944216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Cambria" panose="02040503050406030204" pitchFamily="18" charset="0"/>
              </a:rPr>
              <a:t>Республика Татарстан -</a:t>
            </a:r>
            <a:endParaRPr lang="ru-RU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25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610 </a:t>
            </a:r>
            <a:r>
              <a:rPr lang="ru-RU" sz="2500" b="1" dirty="0">
                <a:solidFill>
                  <a:srgbClr val="C00000"/>
                </a:solidFill>
                <a:latin typeface="Cambria" panose="02040503050406030204" pitchFamily="18" charset="0"/>
              </a:rPr>
              <a:t>баллов 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757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91792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Организационно-технологические нарушения                                            при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ГИА-9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738123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Факт сдачи экзамена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аудиториях не в соответствии с автоматизированным распределением по аудиториям </a:t>
            </a: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ППЭ</a:t>
            </a:r>
          </a:p>
        </p:txBody>
      </p:sp>
      <p:pic>
        <p:nvPicPr>
          <p:cNvPr id="10" name="Рисунок 9"/>
          <p:cNvPicPr/>
          <p:nvPr/>
        </p:nvPicPr>
        <p:blipFill rotWithShape="1">
          <a:blip r:embed="rId3"/>
          <a:srcRect t="28278" r="68188" b="26112"/>
          <a:stretch/>
        </p:blipFill>
        <p:spPr bwMode="auto">
          <a:xfrm>
            <a:off x="4766936" y="1275606"/>
            <a:ext cx="3333455" cy="26923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/>
          <p:cNvPicPr/>
          <p:nvPr/>
        </p:nvPicPr>
        <p:blipFill rotWithShape="1">
          <a:blip r:embed="rId4"/>
          <a:srcRect t="22349" r="68701" b="10832"/>
          <a:stretch/>
        </p:blipFill>
        <p:spPr bwMode="auto">
          <a:xfrm>
            <a:off x="1211169" y="1419622"/>
            <a:ext cx="2664296" cy="35279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355976" y="3985114"/>
            <a:ext cx="4572000" cy="66037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115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38 участников </a:t>
            </a:r>
            <a:r>
              <a:rPr lang="ru-RU" sz="115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устной </a:t>
            </a:r>
            <a:r>
              <a:rPr lang="ru-RU" sz="115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 </a:t>
            </a:r>
            <a:r>
              <a:rPr lang="ru-RU" sz="115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ОГЭ </a:t>
            </a:r>
            <a:r>
              <a:rPr lang="ru-RU" sz="115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иностранному языку; </a:t>
            </a:r>
            <a:endParaRPr lang="ru-RU" sz="1150" dirty="0" smtClean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115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ru-RU" sz="115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участника ГВЭ на </a:t>
            </a:r>
            <a:r>
              <a:rPr lang="ru-RU" sz="115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дому и 4 </a:t>
            </a:r>
            <a:r>
              <a:rPr lang="ru-RU" sz="115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участника ГВЭ на базе закрытого учреждения </a:t>
            </a:r>
            <a:r>
              <a:rPr lang="ru-RU" sz="115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ФСИН</a:t>
            </a:r>
            <a:endParaRPr lang="ru-RU" sz="115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145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39752" y="111212"/>
            <a:ext cx="5472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Охват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ППЭ общественным наблюдением</a:t>
            </a:r>
            <a:endParaRPr lang="ru-RU" sz="16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594598"/>
            <a:ext cx="7488832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18 ППЭ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назначенный общественный наблюдатель не явился в день экзамена в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ППЭ. Охват </a:t>
            </a:r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ППЭ общественным наблюдением </a:t>
            </a:r>
            <a:r>
              <a:rPr lang="ru-RU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составил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97,7 %. </a:t>
            </a:r>
            <a:endParaRPr lang="ru-RU" sz="16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382495"/>
              </p:ext>
            </p:extLst>
          </p:nvPr>
        </p:nvGraphicFramePr>
        <p:xfrm>
          <a:off x="1187624" y="1923678"/>
          <a:ext cx="5184575" cy="29382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4005">
                  <a:extLst>
                    <a:ext uri="{9D8B030D-6E8A-4147-A177-3AD203B41FA5}">
                      <a16:colId xmlns:a16="http://schemas.microsoft.com/office/drawing/2014/main" val="2597609515"/>
                    </a:ext>
                  </a:extLst>
                </a:gridCol>
                <a:gridCol w="1386274">
                  <a:extLst>
                    <a:ext uri="{9D8B030D-6E8A-4147-A177-3AD203B41FA5}">
                      <a16:colId xmlns:a16="http://schemas.microsoft.com/office/drawing/2014/main" val="2886529178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81071374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340381090"/>
                    </a:ext>
                  </a:extLst>
                </a:gridCol>
              </a:tblGrid>
              <a:tr h="7143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Дата экзамена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Кол-во наблюдателей, не присутствующих на экзамене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Кол-во актов, заполненных руководителем ППЭ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Кол-во ППЭ без общественных наблюдателей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3302004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24.05.2019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7678727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25.05.2019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1761547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28.05.2019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4434043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30.05.2019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875338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04.06.2019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2031383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06.06.2019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340697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11.06.2019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4720400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14.06.2019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9241720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26.06.2019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4251110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28.06.2019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7964119"/>
                  </a:ext>
                </a:extLst>
              </a:tr>
              <a:tr h="142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02.07.2019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100" b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80531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0" dirty="0">
                          <a:solidFill>
                            <a:srgbClr val="C00000"/>
                          </a:solidFill>
                          <a:effectLst/>
                        </a:rPr>
                        <a:t>ИТОГО:</a:t>
                      </a:r>
                      <a:endParaRPr lang="ru-RU" sz="1100" b="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C00000"/>
                          </a:solidFill>
                          <a:effectLst/>
                        </a:rPr>
                        <a:t>73</a:t>
                      </a:r>
                      <a:endParaRPr lang="ru-RU" sz="11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C00000"/>
                          </a:solidFill>
                          <a:effectLst/>
                        </a:rPr>
                        <a:t>34</a:t>
                      </a:r>
                      <a:endParaRPr lang="ru-RU" sz="11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C00000"/>
                          </a:solidFill>
                          <a:effectLst/>
                        </a:rPr>
                        <a:t>18 (2,24 % от общего кол-ва)</a:t>
                      </a:r>
                      <a:endParaRPr lang="ru-RU" sz="11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979" marR="5997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8845709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83637" y="1307164"/>
            <a:ext cx="619254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Статистический анализ обеспечения ППЭ ОГЭ общественными наблюдателями в 2019 году (основной период)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16216" y="2067694"/>
            <a:ext cx="2520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Форма ППЭ-07, 07-У «Список </a:t>
            </a:r>
            <a:r>
              <a:rPr lang="ru-RU" sz="12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работников ППЭ и общественных </a:t>
            </a:r>
            <a:r>
              <a:rPr lang="ru-RU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наблюдателей»</a:t>
            </a:r>
            <a:endParaRPr lang="ru-RU" sz="1200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47726" y="2951335"/>
            <a:ext cx="24167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Форма ППЭ-18 МАШ </a:t>
            </a:r>
            <a:r>
              <a:rPr lang="ru-RU" sz="12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«Акт общественного наблюдения за проведением ГИА-9 в </a:t>
            </a:r>
            <a:r>
              <a:rPr lang="ru-RU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ППЭ»</a:t>
            </a:r>
            <a:endParaRPr lang="ru-RU" sz="1200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16216" y="3799092"/>
            <a:ext cx="24167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Форма ППЭ-13-01, 13-01-У </a:t>
            </a:r>
            <a:r>
              <a:rPr lang="ru-RU" sz="12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«Протокол проведения ГИА-9 в ППЭ»</a:t>
            </a:r>
            <a:endParaRPr lang="ru-RU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2646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93591" y="659291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3.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екорректность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внесения сведений в РИС о наименовании образовательной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организации, об участниках ГИА-9 (ФИО, даты рождения, данные документов, удостоверяющих личность, перечень предметов)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24710" y="2355726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организации, МСУ заполняются по уставу организации, без сокращений!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045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7534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Проведение ГИА-9 в 2020</a:t>
            </a:r>
            <a:r>
              <a:rPr kumimoji="0" lang="ru-RU" sz="32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году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86159" y="1707654"/>
            <a:ext cx="78182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b="1" dirty="0" smtClean="0">
                <a:ea typeface="Times New Roman" panose="02020603050405020304" pitchFamily="18" charset="0"/>
              </a:rPr>
              <a:t>Основной нормативный правовой акт</a:t>
            </a:r>
          </a:p>
          <a:p>
            <a:pPr lvl="0" algn="ctr">
              <a:defRPr/>
            </a:pPr>
            <a:endParaRPr lang="ru-RU" b="1" dirty="0" smtClean="0">
              <a:ea typeface="Times New Roman" panose="02020603050405020304" pitchFamily="18" charset="0"/>
            </a:endParaRPr>
          </a:p>
          <a:p>
            <a:pPr lvl="0" algn="just">
              <a:defRPr/>
            </a:pPr>
            <a:r>
              <a:rPr lang="ru-RU" dirty="0" smtClean="0">
                <a:ea typeface="Times New Roman" panose="02020603050405020304" pitchFamily="18" charset="0"/>
              </a:rPr>
              <a:t>Приказ </a:t>
            </a:r>
            <a:r>
              <a:rPr lang="ru-RU" dirty="0">
                <a:ea typeface="Times New Roman" panose="02020603050405020304" pitchFamily="18" charset="0"/>
              </a:rPr>
              <a:t>Министерства просвещения Российской Федерации и Федеральной службы по надзору в сфере образования и науки </a:t>
            </a:r>
            <a:r>
              <a:rPr lang="ru-RU" b="1" dirty="0">
                <a:solidFill>
                  <a:srgbClr val="A8246E"/>
                </a:solidFill>
                <a:ea typeface="Times New Roman" panose="02020603050405020304" pitchFamily="18" charset="0"/>
              </a:rPr>
              <a:t>от 07.11.2018 № 189/1513 </a:t>
            </a:r>
            <a:r>
              <a:rPr lang="ru-RU" dirty="0" smtClean="0">
                <a:ea typeface="Times New Roman" panose="02020603050405020304" pitchFamily="18" charset="0"/>
              </a:rPr>
              <a:t>«</a:t>
            </a:r>
            <a:r>
              <a:rPr lang="ru-RU" dirty="0">
                <a:ea typeface="Times New Roman" panose="02020603050405020304" pitchFamily="18" charset="0"/>
              </a:rPr>
              <a:t>Об утверждении Порядка проведения государственной итоговой аттестации по образовательным программам основного общего образования» </a:t>
            </a:r>
            <a:r>
              <a:rPr lang="ru-RU" dirty="0" smtClean="0">
                <a:ea typeface="Times New Roman" panose="02020603050405020304" pitchFamily="18" charset="0"/>
              </a:rPr>
              <a:t>(</a:t>
            </a:r>
            <a:r>
              <a:rPr lang="ru-RU" dirty="0">
                <a:ea typeface="Times New Roman" panose="02020603050405020304" pitchFamily="18" charset="0"/>
              </a:rPr>
              <a:t>зарегистрирован Минюстом России 10 декабря 2018г., регистрационный </a:t>
            </a:r>
            <a:r>
              <a:rPr lang="ru-RU" dirty="0" smtClean="0">
                <a:ea typeface="Times New Roman" panose="02020603050405020304" pitchFamily="18" charset="0"/>
              </a:rPr>
              <a:t>№ 52953</a:t>
            </a:r>
            <a:r>
              <a:rPr lang="ru-RU" dirty="0">
                <a:ea typeface="Times New Roman" panose="02020603050405020304" pitchFamily="18" charset="0"/>
              </a:rPr>
              <a:t>)</a:t>
            </a:r>
          </a:p>
          <a:p>
            <a:pPr lvl="0" algn="just">
              <a:defRPr/>
            </a:pPr>
            <a:endParaRPr lang="ru-RU" sz="1600" dirty="0">
              <a:solidFill>
                <a:srgbClr val="002060"/>
              </a:solidFill>
              <a:ea typeface="Times New Roman" panose="02020603050405020304" pitchFamily="18" charset="0"/>
            </a:endParaRP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6227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346452"/>
            <a:ext cx="698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ГИА-9 </a:t>
            </a:r>
            <a:r>
              <a:rPr lang="ru-RU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2020 году</a:t>
            </a:r>
          </a:p>
        </p:txBody>
      </p:sp>
      <p:pic>
        <p:nvPicPr>
          <p:cNvPr id="6" name="Рисунок 5"/>
          <p:cNvPicPr/>
          <p:nvPr/>
        </p:nvPicPr>
        <p:blipFill rotWithShape="1">
          <a:blip r:embed="rId3"/>
          <a:srcRect l="12950" t="27227" r="51691" b="12784"/>
          <a:stretch/>
        </p:blipFill>
        <p:spPr bwMode="auto">
          <a:xfrm>
            <a:off x="2267744" y="843558"/>
            <a:ext cx="4536504" cy="38884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961193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95536" y="402079"/>
            <a:ext cx="86044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  <a:cs typeface="Times New Roman" panose="02020603050405020304" pitchFamily="18" charset="0"/>
              </a:rPr>
              <a:t>Изменения в КИМ ОГЭ 2020 года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17340" y="1203598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ru-RU" dirty="0"/>
              <a:t>Все проекты экзаменационных моделей ОГЭ 2020 г. по учебным </a:t>
            </a:r>
            <a:r>
              <a:rPr lang="ru-RU" dirty="0" smtClean="0"/>
              <a:t>предметам </a:t>
            </a:r>
            <a:r>
              <a:rPr lang="ru-RU" b="1" dirty="0" smtClean="0"/>
              <a:t>подготовлены </a:t>
            </a:r>
            <a:r>
              <a:rPr lang="ru-RU" b="1" dirty="0"/>
              <a:t>на основе ФГОС ООО</a:t>
            </a:r>
            <a:r>
              <a:rPr lang="ru-RU" dirty="0"/>
              <a:t>. </a:t>
            </a:r>
            <a:endParaRPr lang="ru-RU" dirty="0" smtClean="0"/>
          </a:p>
          <a:p>
            <a:pPr marL="285750" indent="-285750" algn="just">
              <a:buFont typeface="Wingdings" pitchFamily="2" charset="2"/>
              <a:buChar char="ü"/>
            </a:pPr>
            <a:endParaRPr lang="ru-RU" dirty="0" smtClean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/>
              <a:t>В </a:t>
            </a:r>
            <a:r>
              <a:rPr lang="ru-RU" dirty="0"/>
              <a:t>сравнении с экзаменационными моделями 2019 г. в проектах КИМ ОГЭ 2020 </a:t>
            </a:r>
            <a:r>
              <a:rPr lang="ru-RU" dirty="0" smtClean="0"/>
              <a:t>г. </a:t>
            </a:r>
            <a:r>
              <a:rPr lang="ru-RU" b="1" dirty="0" smtClean="0"/>
              <a:t>усилены </a:t>
            </a:r>
            <a:r>
              <a:rPr lang="ru-RU" b="1" dirty="0" err="1"/>
              <a:t>деятельностная</a:t>
            </a:r>
            <a:r>
              <a:rPr lang="ru-RU" b="1" dirty="0"/>
              <a:t> составляющая, практический характер заданий</a:t>
            </a:r>
            <a:r>
              <a:rPr lang="ru-RU" dirty="0"/>
              <a:t>. </a:t>
            </a:r>
            <a:endParaRPr lang="ru-RU" dirty="0" smtClean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/>
              <a:t>Реализованы некоторые </a:t>
            </a:r>
            <a:r>
              <a:rPr lang="ru-RU" dirty="0"/>
              <a:t>принятые в </a:t>
            </a:r>
            <a:r>
              <a:rPr lang="ru-RU" dirty="0" smtClean="0"/>
              <a:t>международных сопоставительных </a:t>
            </a:r>
            <a:r>
              <a:rPr lang="ru-RU" dirty="0"/>
              <a:t>исследованиях подходы </a:t>
            </a:r>
            <a:r>
              <a:rPr lang="ru-RU" dirty="0" smtClean="0"/>
              <a:t>к конструированию </a:t>
            </a:r>
            <a:r>
              <a:rPr lang="ru-RU" dirty="0"/>
              <a:t>заданий по математике и предметам естественнонаучного цикла.</a:t>
            </a:r>
          </a:p>
          <a:p>
            <a:pPr algn="just"/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14084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07552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3505</TotalTime>
  <Words>2187</Words>
  <Application>Microsoft Office PowerPoint</Application>
  <PresentationFormat>Экран (16:9)</PresentationFormat>
  <Paragraphs>220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Cambria</vt:lpstr>
      <vt:lpstr>Microsoft Himalaya</vt:lpstr>
      <vt:lpstr>Times New Roman</vt:lpstr>
      <vt:lpstr>Wingdings</vt:lpstr>
      <vt:lpstr>2_Тема Office</vt:lpstr>
      <vt:lpstr>Презентация PowerPoint</vt:lpstr>
      <vt:lpstr>Итоги ГИА-9 2019 года  (с учетом дополнительного периода)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Ковалева Валерия Юрьевна</dc:creator>
  <cp:lastModifiedBy>Пользователь Windows</cp:lastModifiedBy>
  <cp:revision>474</cp:revision>
  <cp:lastPrinted>2019-10-30T14:00:32Z</cp:lastPrinted>
  <dcterms:created xsi:type="dcterms:W3CDTF">2015-10-13T08:15:21Z</dcterms:created>
  <dcterms:modified xsi:type="dcterms:W3CDTF">2019-10-31T13:14:43Z</dcterms:modified>
</cp:coreProperties>
</file>